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45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6D930925-6791-4C10-ADB7-E246175E8B55}" type="datetimeFigureOut">
              <a:rPr lang="fa-IR" smtClean="0"/>
              <a:t>1435/01/15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3532710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6D930925-6791-4C10-ADB7-E246175E8B55}" type="datetimeFigureOut">
              <a:rPr lang="fa-IR" smtClean="0"/>
              <a:t>1435/01/15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296435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930925-6791-4C10-ADB7-E246175E8B55}" type="datetimeFigureOut">
              <a:rPr lang="fa-IR" smtClean="0"/>
              <a:t>1435/01/15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3582668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6D930925-6791-4C10-ADB7-E246175E8B55}" type="datetimeFigureOut">
              <a:rPr lang="fa-IR" smtClean="0"/>
              <a:t>1435/01/15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3133608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6D930925-6791-4C10-ADB7-E246175E8B55}" type="datetimeFigureOut">
              <a:rPr lang="fa-IR" smtClean="0"/>
              <a:t>1435/01/15</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735605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6D930925-6791-4C10-ADB7-E246175E8B55}" type="datetimeFigureOut">
              <a:rPr lang="fa-IR" smtClean="0"/>
              <a:t>1435/01/15</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226551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30925-6791-4C10-ADB7-E246175E8B55}" type="datetimeFigureOut">
              <a:rPr lang="fa-IR" smtClean="0"/>
              <a:t>1435/01/15</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2291060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930925-6791-4C10-ADB7-E246175E8B55}" type="datetimeFigureOut">
              <a:rPr lang="fa-IR" smtClean="0"/>
              <a:t>1435/01/15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372589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930925-6791-4C10-ADB7-E246175E8B55}" type="datetimeFigureOut">
              <a:rPr lang="fa-IR" smtClean="0"/>
              <a:t>1435/01/15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372029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6D930925-6791-4C10-ADB7-E246175E8B55}" type="datetimeFigureOut">
              <a:rPr lang="fa-IR" smtClean="0"/>
              <a:t>1435/01/15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2221322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6D930925-6791-4C10-ADB7-E246175E8B55}" type="datetimeFigureOut">
              <a:rPr lang="fa-IR" smtClean="0"/>
              <a:t>1435/01/15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0795B2-3DCF-404B-AAC9-E6BE6A857435}" type="slidenum">
              <a:rPr lang="fa-IR" smtClean="0"/>
              <a:t>‹#›</a:t>
            </a:fld>
            <a:endParaRPr lang="fa-IR"/>
          </a:p>
        </p:txBody>
      </p:sp>
    </p:spTree>
    <p:extLst>
      <p:ext uri="{BB962C8B-B14F-4D97-AF65-F5344CB8AC3E}">
        <p14:creationId xmlns:p14="http://schemas.microsoft.com/office/powerpoint/2010/main" val="1181855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D930925-6791-4C10-ADB7-E246175E8B55}" type="datetimeFigureOut">
              <a:rPr lang="fa-IR" smtClean="0"/>
              <a:t>1435/01/15</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E0795B2-3DCF-404B-AAC9-E6BE6A857435}" type="slidenum">
              <a:rPr lang="fa-IR" smtClean="0"/>
              <a:t>‹#›</a:t>
            </a:fld>
            <a:endParaRPr lang="fa-IR"/>
          </a:p>
        </p:txBody>
      </p:sp>
    </p:spTree>
    <p:extLst>
      <p:ext uri="{BB962C8B-B14F-4D97-AF65-F5344CB8AC3E}">
        <p14:creationId xmlns:p14="http://schemas.microsoft.com/office/powerpoint/2010/main" val="2290260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a-IR" dirty="0" smtClean="0">
                <a:latin typeface="Papyrus" pitchFamily="66" charset="0"/>
                <a:cs typeface="B Zar" pitchFamily="2" charset="-78"/>
              </a:rPr>
              <a:t>به نام خدا</a:t>
            </a:r>
            <a:br>
              <a:rPr lang="fa-IR" dirty="0" smtClean="0">
                <a:latin typeface="Papyrus" pitchFamily="66" charset="0"/>
                <a:cs typeface="B Zar" pitchFamily="2" charset="-78"/>
              </a:rPr>
            </a:br>
            <a:r>
              <a:rPr lang="fa-IR" dirty="0" smtClean="0">
                <a:latin typeface="Papyrus" pitchFamily="66" charset="0"/>
                <a:cs typeface="B Zar" pitchFamily="2" charset="-78"/>
              </a:rPr>
              <a:t>تاریخ نگاری جایگزین</a:t>
            </a:r>
            <a:br>
              <a:rPr lang="fa-IR" dirty="0" smtClean="0">
                <a:latin typeface="Papyrus" pitchFamily="66" charset="0"/>
                <a:cs typeface="B Zar" pitchFamily="2" charset="-78"/>
              </a:rPr>
            </a:br>
            <a:r>
              <a:rPr lang="en-US" dirty="0" smtClean="0">
                <a:latin typeface="Papyrus" pitchFamily="66" charset="0"/>
                <a:cs typeface="B Zar" pitchFamily="2" charset="-78"/>
              </a:rPr>
              <a:t>Alternate History</a:t>
            </a:r>
            <a:br>
              <a:rPr lang="en-US" dirty="0" smtClean="0">
                <a:latin typeface="Papyrus" pitchFamily="66" charset="0"/>
                <a:cs typeface="B Zar" pitchFamily="2" charset="-78"/>
              </a:rPr>
            </a:br>
            <a:r>
              <a:rPr lang="fa-IR" dirty="0" smtClean="0">
                <a:latin typeface="Papyrus" pitchFamily="66" charset="0"/>
                <a:cs typeface="B Zar" pitchFamily="2" charset="-78"/>
              </a:rPr>
              <a:t>دکتر مرتضی نورائی</a:t>
            </a:r>
            <a:br>
              <a:rPr lang="fa-IR" dirty="0" smtClean="0">
                <a:latin typeface="Papyrus" pitchFamily="66" charset="0"/>
                <a:cs typeface="B Zar" pitchFamily="2" charset="-78"/>
              </a:rPr>
            </a:br>
            <a:r>
              <a:rPr lang="fa-IR" dirty="0" smtClean="0">
                <a:latin typeface="Papyrus" pitchFamily="66" charset="0"/>
                <a:cs typeface="B Zar" pitchFamily="2" charset="-78"/>
              </a:rPr>
              <a:t>استاد گروه تاریخ دانشگاه اصفهان</a:t>
            </a:r>
            <a:br>
              <a:rPr lang="fa-IR" dirty="0" smtClean="0">
                <a:latin typeface="Papyrus" pitchFamily="66" charset="0"/>
                <a:cs typeface="B Zar" pitchFamily="2" charset="-78"/>
              </a:rPr>
            </a:br>
            <a:r>
              <a:rPr lang="fa-IR" dirty="0" smtClean="0">
                <a:latin typeface="Papyrus" pitchFamily="66" charset="0"/>
                <a:cs typeface="B Zar" pitchFamily="2" charset="-78"/>
              </a:rPr>
              <a:t>27 آبان ماه 1392</a:t>
            </a:r>
            <a:br>
              <a:rPr lang="fa-IR" dirty="0" smtClean="0">
                <a:latin typeface="Papyrus" pitchFamily="66" charset="0"/>
                <a:cs typeface="B Zar" pitchFamily="2" charset="-78"/>
              </a:rPr>
            </a:br>
            <a:r>
              <a:rPr lang="fa-IR" dirty="0" smtClean="0">
                <a:latin typeface="Papyrus" pitchFamily="66" charset="0"/>
                <a:cs typeface="B Zar" pitchFamily="2" charset="-78"/>
              </a:rPr>
              <a:t>پژوهشکده تاریخ اسلام</a:t>
            </a:r>
            <a:br>
              <a:rPr lang="fa-IR" dirty="0" smtClean="0">
                <a:latin typeface="Papyrus" pitchFamily="66" charset="0"/>
                <a:cs typeface="B Zar" pitchFamily="2" charset="-78"/>
              </a:rPr>
            </a:br>
            <a:endParaRPr lang="fa-IR" dirty="0">
              <a:latin typeface="Papyrus" pitchFamily="66" charset="0"/>
              <a:cs typeface="B Zar" pitchFamily="2" charset="-78"/>
            </a:endParaRPr>
          </a:p>
        </p:txBody>
      </p:sp>
      <p:sp>
        <p:nvSpPr>
          <p:cNvPr id="3" name="Subtitle 2"/>
          <p:cNvSpPr>
            <a:spLocks noGrp="1"/>
          </p:cNvSpPr>
          <p:nvPr>
            <p:ph type="subTitle" idx="1"/>
          </p:nvPr>
        </p:nvSpPr>
        <p:spPr>
          <a:xfrm>
            <a:off x="1259632" y="5981700"/>
            <a:ext cx="6400800" cy="1752600"/>
          </a:xfrm>
        </p:spPr>
        <p:txBody>
          <a:bodyPr/>
          <a:lstStyle/>
          <a:p>
            <a:endParaRPr lang="fa-IR" dirty="0"/>
          </a:p>
        </p:txBody>
      </p:sp>
    </p:spTree>
    <p:extLst>
      <p:ext uri="{BB962C8B-B14F-4D97-AF65-F5344CB8AC3E}">
        <p14:creationId xmlns:p14="http://schemas.microsoft.com/office/powerpoint/2010/main" val="2850164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روش شناسی</a:t>
            </a:r>
            <a:br>
              <a:rPr lang="fa-IR" dirty="0" smtClean="0"/>
            </a:br>
            <a:r>
              <a:rPr lang="fa-IR" dirty="0" smtClean="0"/>
              <a:t>مقدمه</a:t>
            </a:r>
            <a:br>
              <a:rPr lang="fa-IR" dirty="0" smtClean="0"/>
            </a:br>
            <a:endParaRPr lang="fa-IR" dirty="0"/>
          </a:p>
        </p:txBody>
      </p:sp>
      <p:sp>
        <p:nvSpPr>
          <p:cNvPr id="3" name="Content Placeholder 2"/>
          <p:cNvSpPr>
            <a:spLocks noGrp="1"/>
          </p:cNvSpPr>
          <p:nvPr>
            <p:ph idx="1"/>
          </p:nvPr>
        </p:nvSpPr>
        <p:spPr/>
        <p:txBody>
          <a:bodyPr>
            <a:normAutofit/>
          </a:bodyPr>
          <a:lstStyle/>
          <a:p>
            <a:r>
              <a:rPr lang="fa-IR" sz="2800" dirty="0" smtClean="0"/>
              <a:t>نگرش شالوده شکنی  در تاریخ	</a:t>
            </a:r>
            <a:endParaRPr lang="en-US" sz="2800" dirty="0" smtClean="0"/>
          </a:p>
          <a:p>
            <a:r>
              <a:rPr lang="fa-IR" sz="2800" dirty="0" smtClean="0"/>
              <a:t>مورخان شالوده شکن </a:t>
            </a:r>
            <a:r>
              <a:rPr lang="en-US" sz="2800" dirty="0" smtClean="0"/>
              <a:t>De–Constructionist Historians</a:t>
            </a:r>
          </a:p>
          <a:p>
            <a:r>
              <a:rPr lang="fa-IR" sz="2800" dirty="0" smtClean="0"/>
              <a:t>این گروه از مورخین بر اساس محوریت هرمنوتیک پسا مدرن برآنندکه به همه واقعیت متون گذشته نمی‌توان رسید:</a:t>
            </a:r>
          </a:p>
          <a:p>
            <a:r>
              <a:rPr lang="fa-IR" sz="2800" dirty="0" smtClean="0"/>
              <a:t>1. بازی های زبانی</a:t>
            </a:r>
            <a:r>
              <a:rPr lang="en-US" sz="2800" dirty="0" smtClean="0"/>
              <a:t>Language games</a:t>
            </a:r>
            <a:endParaRPr lang="fa-IR" sz="2800" dirty="0" smtClean="0"/>
          </a:p>
          <a:p>
            <a:r>
              <a:rPr lang="fa-IR" sz="2800" dirty="0" smtClean="0"/>
              <a:t>2. چرخش زبانی </a:t>
            </a:r>
            <a:r>
              <a:rPr lang="en-US" sz="2800" dirty="0" smtClean="0"/>
              <a:t>Language turns</a:t>
            </a:r>
            <a:endParaRPr lang="fa-IR" sz="2800" dirty="0" smtClean="0"/>
          </a:p>
          <a:p>
            <a:r>
              <a:rPr lang="fa-IR" sz="2800" dirty="0" smtClean="0"/>
              <a:t>3. تغییر </a:t>
            </a:r>
            <a:r>
              <a:rPr lang="fa-IR" sz="2800" dirty="0" smtClean="0"/>
              <a:t>گفتمان: زمان</a:t>
            </a:r>
            <a:endParaRPr lang="fa-IR" sz="2800" dirty="0"/>
          </a:p>
        </p:txBody>
      </p:sp>
    </p:spTree>
    <p:extLst>
      <p:ext uri="{BB962C8B-B14F-4D97-AF65-F5344CB8AC3E}">
        <p14:creationId xmlns:p14="http://schemas.microsoft.com/office/powerpoint/2010/main" val="3712183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Zar" pitchFamily="2" charset="-78"/>
              </a:rPr>
              <a:t>نتیجه اول</a:t>
            </a:r>
            <a:endParaRPr lang="fa-IR" dirty="0">
              <a:cs typeface="B Zar" pitchFamily="2" charset="-78"/>
            </a:endParaRPr>
          </a:p>
        </p:txBody>
      </p:sp>
      <p:sp>
        <p:nvSpPr>
          <p:cNvPr id="3" name="Content Placeholder 2"/>
          <p:cNvSpPr>
            <a:spLocks noGrp="1"/>
          </p:cNvSpPr>
          <p:nvPr>
            <p:ph idx="1"/>
          </p:nvPr>
        </p:nvSpPr>
        <p:spPr/>
        <p:txBody>
          <a:bodyPr/>
          <a:lstStyle/>
          <a:p>
            <a:r>
              <a:rPr lang="fa-IR" dirty="0" smtClean="0">
                <a:cs typeface="B Zar" pitchFamily="2" charset="-78"/>
              </a:rPr>
              <a:t>به همین دلايل نمی‌توانيم به همه‌ی آنچه در گذشته رخ داده است، دست پیدا کنيم. نهایت کاری که مي‌توانيم انجام دهيم، نمادسازی است؛ یعنی گذشته را به وسیله‌ي سازوکارهایی بازنمایی  </a:t>
            </a:r>
            <a:r>
              <a:rPr lang="en-US" dirty="0" smtClean="0">
                <a:cs typeface="B Zar" pitchFamily="2" charset="-78"/>
              </a:rPr>
              <a:t> Represent</a:t>
            </a:r>
            <a:r>
              <a:rPr lang="fa-IR" dirty="0" smtClean="0">
                <a:cs typeface="B Zar" pitchFamily="2" charset="-78"/>
              </a:rPr>
              <a:t>کنیم. همه‌ي گذشته را نمی‌توانیم بیاوریم، بلکه گذشته را از جوانب مختلف نمایه‌سازی می‌کنيم. این که این نمایه‌ها تا چه حد ما را به واقعیت گذشته رهنمون می‌کنند، محل ابهام است. چگونه مي‌توان واقعیت‌های مستور در حاشیه‌ي اسناد تاريخي را برای آینده بیان نمود؟</a:t>
            </a:r>
            <a:endParaRPr lang="fa-IR" dirty="0">
              <a:cs typeface="B Zar" pitchFamily="2" charset="-78"/>
            </a:endParaRPr>
          </a:p>
        </p:txBody>
      </p:sp>
    </p:spTree>
    <p:extLst>
      <p:ext uri="{BB962C8B-B14F-4D97-AF65-F5344CB8AC3E}">
        <p14:creationId xmlns:p14="http://schemas.microsoft.com/office/powerpoint/2010/main" val="2631559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سه اصل</a:t>
            </a:r>
            <a:endParaRPr lang="fa-IR" dirty="0"/>
          </a:p>
        </p:txBody>
      </p:sp>
      <p:sp>
        <p:nvSpPr>
          <p:cNvPr id="3" name="Content Placeholder 2"/>
          <p:cNvSpPr>
            <a:spLocks noGrp="1"/>
          </p:cNvSpPr>
          <p:nvPr>
            <p:ph idx="1"/>
          </p:nvPr>
        </p:nvSpPr>
        <p:spPr/>
        <p:txBody>
          <a:bodyPr>
            <a:normAutofit/>
          </a:bodyPr>
          <a:lstStyle/>
          <a:p>
            <a:r>
              <a:rPr lang="fa-IR" sz="2800" dirty="0" smtClean="0">
                <a:cs typeface="B Zar" pitchFamily="2" charset="-78"/>
              </a:rPr>
              <a:t>1. آنچه به‌عنوان تاریخ  نوشته می شود، مطلقا بر پایه و مبنای گذشته شکل نمی‌گیرد بلکه ناگزیر در زمان حال به‌وجود می‌‌آید. مورخ تحت تأثیر شرایط مختلف است و همواره احتمال ظهور واقعیت‌‌های متفاوتی در متن وجود دارد.</a:t>
            </a:r>
          </a:p>
          <a:p>
            <a:r>
              <a:rPr lang="fa-IR" sz="2800" dirty="0" smtClean="0">
                <a:cs typeface="B Zar" pitchFamily="2" charset="-78"/>
              </a:rPr>
              <a:t>2. هیچ فراروایتی نمی‌تواند وجود داشته باشد و هر روایتی به اجزای خودش تقسیم می‌شود. یک روایت کلی در باب یک گذشته وجود ندارد و باید به اجزای آن پرداخت: عدم تمرکزگرایی </a:t>
            </a:r>
          </a:p>
          <a:p>
            <a:r>
              <a:rPr lang="fa-IR" sz="2800" dirty="0" smtClean="0">
                <a:cs typeface="B Zar" pitchFamily="2" charset="-78"/>
              </a:rPr>
              <a:t>3. در نقل گذشته هیچ‌گونه انسدادی وجود ندارد و پیوسته ممکن است قرائت‌هایی متفاوتی از اسناد وجود داشته باشد. </a:t>
            </a:r>
            <a:endParaRPr lang="fa-IR" sz="2800" dirty="0">
              <a:cs typeface="B Zar" pitchFamily="2" charset="-78"/>
            </a:endParaRPr>
          </a:p>
        </p:txBody>
      </p:sp>
    </p:spTree>
    <p:extLst>
      <p:ext uri="{BB962C8B-B14F-4D97-AF65-F5344CB8AC3E}">
        <p14:creationId xmlns:p14="http://schemas.microsoft.com/office/powerpoint/2010/main" val="3578567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از اصل سه، سه نکته</a:t>
            </a:r>
            <a:endParaRPr lang="fa-IR" dirty="0"/>
          </a:p>
        </p:txBody>
      </p:sp>
      <p:sp>
        <p:nvSpPr>
          <p:cNvPr id="3" name="Content Placeholder 2"/>
          <p:cNvSpPr>
            <a:spLocks noGrp="1"/>
          </p:cNvSpPr>
          <p:nvPr>
            <p:ph idx="1"/>
          </p:nvPr>
        </p:nvSpPr>
        <p:spPr/>
        <p:txBody>
          <a:bodyPr>
            <a:normAutofit/>
          </a:bodyPr>
          <a:lstStyle/>
          <a:p>
            <a:r>
              <a:rPr lang="fa-IR" sz="2800" dirty="0" smtClean="0">
                <a:cs typeface="B Zar" pitchFamily="2" charset="-78"/>
              </a:rPr>
              <a:t>1. هر نسلی تاریخ خود را خود می‌نویسد. به همین دلیل خیلی از تاریخ‌ها، تاریخ مصرف دارد.</a:t>
            </a:r>
          </a:p>
          <a:p>
            <a:r>
              <a:rPr lang="fa-IR" sz="2800" dirty="0" smtClean="0">
                <a:cs typeface="B Zar" pitchFamily="2" charset="-78"/>
              </a:rPr>
              <a:t>2. هر تاریخی، تاریخ معاصر است. </a:t>
            </a:r>
          </a:p>
          <a:p>
            <a:r>
              <a:rPr lang="fa-IR" sz="2800" dirty="0" smtClean="0">
                <a:cs typeface="B Zar" pitchFamily="2" charset="-78"/>
              </a:rPr>
              <a:t>3. در گذشته، حقیقت متکثر وجود دارد و این نفی رسیدن به حقیقت را نمی‌کند. به تعداد خوانندگان هر متنی، نویسنده وجود دارد و هر کسی که متن را می‌خواند خود می تواند نویسنده‌ی متن باشد. </a:t>
            </a:r>
            <a:endParaRPr lang="fa-IR" sz="2800" dirty="0">
              <a:cs typeface="B Zar" pitchFamily="2" charset="-78"/>
            </a:endParaRPr>
          </a:p>
        </p:txBody>
      </p:sp>
    </p:spTree>
    <p:extLst>
      <p:ext uri="{BB962C8B-B14F-4D97-AF65-F5344CB8AC3E}">
        <p14:creationId xmlns:p14="http://schemas.microsoft.com/office/powerpoint/2010/main" val="359971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انتظارات</a:t>
            </a:r>
            <a:endParaRPr lang="fa-IR" dirty="0"/>
          </a:p>
        </p:txBody>
      </p:sp>
      <p:sp>
        <p:nvSpPr>
          <p:cNvPr id="3" name="Content Placeholder 2"/>
          <p:cNvSpPr>
            <a:spLocks noGrp="1"/>
          </p:cNvSpPr>
          <p:nvPr>
            <p:ph idx="1"/>
          </p:nvPr>
        </p:nvSpPr>
        <p:spPr/>
        <p:txBody>
          <a:bodyPr>
            <a:noAutofit/>
          </a:bodyPr>
          <a:lstStyle/>
          <a:p>
            <a:r>
              <a:rPr lang="fa-IR" sz="2400" dirty="0" smtClean="0">
                <a:cs typeface="B Zar" pitchFamily="2" charset="-78"/>
              </a:rPr>
              <a:t>چنان نگرشی بیش از آنگه به بازیگران تاریخ بیاندیشد به مستخرجات تاریخ می اندیشد:</a:t>
            </a:r>
          </a:p>
          <a:p>
            <a:r>
              <a:rPr lang="fa-IR" sz="2400" dirty="0" smtClean="0">
                <a:cs typeface="B Zar" pitchFamily="2" charset="-78"/>
              </a:rPr>
              <a:t>1.	آشنايي با نظام علي و معلولي به بهره‌گيري از استدلال، ارتقای سطح تعقل و عقلانیت اجتماعی.</a:t>
            </a:r>
          </a:p>
          <a:p>
            <a:r>
              <a:rPr lang="fa-IR" sz="2400" dirty="0" smtClean="0">
                <a:cs typeface="B Zar" pitchFamily="2" charset="-78"/>
              </a:rPr>
              <a:t>2و3. زمان و مكان.</a:t>
            </a:r>
          </a:p>
          <a:p>
            <a:r>
              <a:rPr lang="fa-IR" sz="2400" dirty="0" smtClean="0">
                <a:cs typeface="B Zar" pitchFamily="2" charset="-78"/>
              </a:rPr>
              <a:t>4.	فهم نظام تغيير و تحول</a:t>
            </a:r>
          </a:p>
          <a:p>
            <a:r>
              <a:rPr lang="fa-IR" sz="2400" dirty="0" smtClean="0">
                <a:cs typeface="B Zar" pitchFamily="2" charset="-78"/>
              </a:rPr>
              <a:t>5.	هويت؛ يافتن و فهم عينيات وشاخصه هاي هويتي است.</a:t>
            </a:r>
          </a:p>
          <a:p>
            <a:r>
              <a:rPr lang="fa-IR" sz="2400" dirty="0" smtClean="0">
                <a:cs typeface="B Zar" pitchFamily="2" charset="-78"/>
              </a:rPr>
              <a:t>6.	فهم تداوم و ايستايي است.</a:t>
            </a:r>
          </a:p>
          <a:p>
            <a:r>
              <a:rPr lang="fa-IR" sz="2400" dirty="0" smtClean="0">
                <a:cs typeface="B Zar" pitchFamily="2" charset="-78"/>
              </a:rPr>
              <a:t>7.	تاكيد بر منابع و مدارك و مستندات است.</a:t>
            </a:r>
          </a:p>
          <a:p>
            <a:r>
              <a:rPr lang="fa-IR" sz="2400" dirty="0" smtClean="0">
                <a:cs typeface="B Zar" pitchFamily="2" charset="-78"/>
              </a:rPr>
              <a:t>8.	تفهیم اینکه گذشته  نياز به تفسير دارد و اين برداشت تفسير بايد نوعي قرائت متكثرباشد كه با ترديدهاي علمي همراه است. بنابر اين هيچ تفسيري در باب گذشته در بهترين شرايط بي رقيب نيست و قطعييت ندارد. تفسير ديگران نيز قابل تامل است.</a:t>
            </a:r>
            <a:endParaRPr lang="fa-IR" sz="2400" dirty="0">
              <a:cs typeface="B Zar" pitchFamily="2" charset="-78"/>
            </a:endParaRPr>
          </a:p>
        </p:txBody>
      </p:sp>
    </p:spTree>
    <p:extLst>
      <p:ext uri="{BB962C8B-B14F-4D97-AF65-F5344CB8AC3E}">
        <p14:creationId xmlns:p14="http://schemas.microsoft.com/office/powerpoint/2010/main" val="3785218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cs typeface="B Zar" pitchFamily="2" charset="-78"/>
              </a:rPr>
              <a:t>رویکرد ها</a:t>
            </a:r>
            <a:br>
              <a:rPr lang="fa-IR" dirty="0" smtClean="0">
                <a:cs typeface="B Zar" pitchFamily="2" charset="-78"/>
              </a:rPr>
            </a:br>
            <a:r>
              <a:rPr lang="fa-IR" dirty="0" smtClean="0">
                <a:cs typeface="B Zar" pitchFamily="2" charset="-78"/>
              </a:rPr>
              <a:t>سه مقام</a:t>
            </a:r>
            <a:endParaRPr lang="fa-IR" dirty="0">
              <a:cs typeface="B Zar" pitchFamily="2" charset="-78"/>
            </a:endParaRPr>
          </a:p>
        </p:txBody>
      </p:sp>
      <p:sp>
        <p:nvSpPr>
          <p:cNvPr id="3" name="Content Placeholder 2"/>
          <p:cNvSpPr>
            <a:spLocks noGrp="1"/>
          </p:cNvSpPr>
          <p:nvPr>
            <p:ph idx="1"/>
          </p:nvPr>
        </p:nvSpPr>
        <p:spPr/>
        <p:txBody>
          <a:bodyPr/>
          <a:lstStyle/>
          <a:p>
            <a:pPr marL="0" indent="0" algn="ctr">
              <a:buNone/>
            </a:pPr>
            <a:r>
              <a:rPr lang="fa-IR" b="1" dirty="0">
                <a:cs typeface="B Zar" pitchFamily="2" charset="-78"/>
              </a:rPr>
              <a:t>مقام </a:t>
            </a:r>
            <a:r>
              <a:rPr lang="fa-IR" b="1" dirty="0" smtClean="0">
                <a:cs typeface="B Zar" pitchFamily="2" charset="-78"/>
              </a:rPr>
              <a:t>اول</a:t>
            </a:r>
          </a:p>
          <a:p>
            <a:pPr marL="0" indent="0" algn="ctr">
              <a:buNone/>
            </a:pPr>
            <a:r>
              <a:rPr lang="fa-IR" dirty="0" smtClean="0">
                <a:cs typeface="B Zar" pitchFamily="2" charset="-78"/>
              </a:rPr>
              <a:t>پرسش </a:t>
            </a:r>
            <a:r>
              <a:rPr lang="fa-IR" dirty="0">
                <a:cs typeface="B Zar" pitchFamily="2" charset="-78"/>
              </a:rPr>
              <a:t>اساسی</a:t>
            </a:r>
          </a:p>
          <a:p>
            <a:pPr marL="0" indent="0" algn="ctr">
              <a:buNone/>
            </a:pPr>
            <a:r>
              <a:rPr lang="fa-IR" dirty="0" smtClean="0">
                <a:cs typeface="B Zar" pitchFamily="2" charset="-78"/>
              </a:rPr>
              <a:t>به سمت تاریخ جایگزین</a:t>
            </a:r>
          </a:p>
          <a:p>
            <a:r>
              <a:rPr lang="fa-IR" dirty="0" smtClean="0">
                <a:cs typeface="B Zar" pitchFamily="2" charset="-78"/>
              </a:rPr>
              <a:t>-</a:t>
            </a:r>
            <a:r>
              <a:rPr lang="fa-IR" dirty="0" smtClean="0">
                <a:cs typeface="B Zar" pitchFamily="2" charset="-78"/>
              </a:rPr>
              <a:t>آیا تنها رویکرد و روش مرسوم دانشگاهی(سنتی)  برای بیان گذشته معتبر است؟ آیا خلاء هایی در این زمینه وجود دارد؟</a:t>
            </a:r>
          </a:p>
          <a:p>
            <a:endParaRPr lang="fa-IR" dirty="0">
              <a:cs typeface="B Zar" pitchFamily="2" charset="-78"/>
            </a:endParaRPr>
          </a:p>
        </p:txBody>
      </p:sp>
    </p:spTree>
    <p:extLst>
      <p:ext uri="{BB962C8B-B14F-4D97-AF65-F5344CB8AC3E}">
        <p14:creationId xmlns:p14="http://schemas.microsoft.com/office/powerpoint/2010/main" val="2318646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مقام </a:t>
            </a:r>
            <a:r>
              <a:rPr lang="fa-IR" dirty="0" smtClean="0"/>
              <a:t>دوم: گزاره ها</a:t>
            </a:r>
            <a:endParaRPr lang="fa-IR" dirty="0"/>
          </a:p>
        </p:txBody>
      </p:sp>
      <p:sp>
        <p:nvSpPr>
          <p:cNvPr id="3" name="Content Placeholder 2"/>
          <p:cNvSpPr>
            <a:spLocks noGrp="1"/>
          </p:cNvSpPr>
          <p:nvPr>
            <p:ph idx="1"/>
          </p:nvPr>
        </p:nvSpPr>
        <p:spPr/>
        <p:txBody>
          <a:bodyPr/>
          <a:lstStyle/>
          <a:p>
            <a:pPr marL="0" indent="0">
              <a:buNone/>
            </a:pPr>
            <a:r>
              <a:rPr lang="fa-IR" dirty="0" smtClean="0">
                <a:cs typeface="B Zar" pitchFamily="2" charset="-78"/>
              </a:rPr>
              <a:t>*گذشته پنجره ای برای گسترده تر دیدن امروز با دو رویکرد اساسی:</a:t>
            </a:r>
          </a:p>
          <a:p>
            <a:r>
              <a:rPr lang="fa-IR" dirty="0" smtClean="0">
                <a:cs typeface="B Zar" pitchFamily="2" charset="-78"/>
              </a:rPr>
              <a:t>1. تاریخ نگاری به منظور انتقاد از زمان حاضر:</a:t>
            </a:r>
          </a:p>
          <a:p>
            <a:r>
              <a:rPr lang="fa-IR" dirty="0" smtClean="0">
                <a:cs typeface="B Zar" pitchFamily="2" charset="-78"/>
              </a:rPr>
              <a:t>***زمان گذشته بد بود. آیا ما ناراحت و متاسف هستیم که چرا وقایع گذشته به نحو دیگری بروز پیدا نکرده است؟</a:t>
            </a:r>
          </a:p>
          <a:p>
            <a:r>
              <a:rPr lang="fa-IR" dirty="0" smtClean="0">
                <a:cs typeface="B Zar" pitchFamily="2" charset="-78"/>
              </a:rPr>
              <a:t>****خواهان تغییر در زمان حال هستند و از آن حمایت می کنند: نظریه اتوپیایی </a:t>
            </a:r>
            <a:r>
              <a:rPr lang="en-US" dirty="0" smtClean="0">
                <a:cs typeface="B Zar" pitchFamily="2" charset="-78"/>
              </a:rPr>
              <a:t>Utopian</a:t>
            </a:r>
          </a:p>
          <a:p>
            <a:r>
              <a:rPr lang="en-US" dirty="0" smtClean="0">
                <a:cs typeface="B Zar" pitchFamily="2" charset="-78"/>
              </a:rPr>
              <a:t>*****</a:t>
            </a:r>
            <a:r>
              <a:rPr lang="fa-IR" dirty="0" smtClean="0">
                <a:cs typeface="B Zar" pitchFamily="2" charset="-78"/>
              </a:rPr>
              <a:t>نا امید از گذشته، گریز از حال و امید به آینده، </a:t>
            </a:r>
            <a:endParaRPr lang="fa-IR" dirty="0">
              <a:cs typeface="B Zar" pitchFamily="2" charset="-78"/>
            </a:endParaRPr>
          </a:p>
        </p:txBody>
      </p:sp>
    </p:spTree>
    <p:extLst>
      <p:ext uri="{BB962C8B-B14F-4D97-AF65-F5344CB8AC3E}">
        <p14:creationId xmlns:p14="http://schemas.microsoft.com/office/powerpoint/2010/main" val="3173378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ادامه</a:t>
            </a:r>
            <a:endParaRPr lang="fa-IR" dirty="0"/>
          </a:p>
        </p:txBody>
      </p:sp>
      <p:sp>
        <p:nvSpPr>
          <p:cNvPr id="3" name="Content Placeholder 2"/>
          <p:cNvSpPr>
            <a:spLocks noGrp="1"/>
          </p:cNvSpPr>
          <p:nvPr>
            <p:ph idx="1"/>
          </p:nvPr>
        </p:nvSpPr>
        <p:spPr/>
        <p:txBody>
          <a:bodyPr/>
          <a:lstStyle/>
          <a:p>
            <a:pPr marL="0" indent="0">
              <a:buNone/>
            </a:pPr>
            <a:r>
              <a:rPr lang="fa-IR" dirty="0" smtClean="0">
                <a:cs typeface="B Zar" pitchFamily="2" charset="-78"/>
              </a:rPr>
              <a:t>2. </a:t>
            </a:r>
            <a:r>
              <a:rPr lang="fa-IR" dirty="0" smtClean="0">
                <a:cs typeface="B Zar" pitchFamily="2" charset="-78"/>
              </a:rPr>
              <a:t>تاریخ نگاری به منظور آزاد شدن از انتقاد از زمان حاضر:</a:t>
            </a:r>
          </a:p>
          <a:p>
            <a:r>
              <a:rPr lang="fa-IR" dirty="0" smtClean="0">
                <a:cs typeface="B Zar" pitchFamily="2" charset="-78"/>
              </a:rPr>
              <a:t>***زمان گذشته خوب بود. آیا ما خرسندیم که وقایع گذشته به همان ترتیبی که اتفاق افتاده اند رخ داده است؟</a:t>
            </a:r>
          </a:p>
          <a:p>
            <a:r>
              <a:rPr lang="fa-IR" dirty="0" smtClean="0">
                <a:cs typeface="B Zar" pitchFamily="2" charset="-78"/>
              </a:rPr>
              <a:t>**** خواهان حفظ شرایط موجود در قالب مصادر گذشته هستند: محافظه کاری: کابوس آینده:</a:t>
            </a:r>
            <a:r>
              <a:rPr lang="en-US" dirty="0" smtClean="0">
                <a:cs typeface="B Zar" pitchFamily="2" charset="-78"/>
              </a:rPr>
              <a:t>Dystopian </a:t>
            </a:r>
          </a:p>
          <a:p>
            <a:r>
              <a:rPr lang="en-US" dirty="0" smtClean="0">
                <a:cs typeface="B Zar" pitchFamily="2" charset="-78"/>
              </a:rPr>
              <a:t>*****</a:t>
            </a:r>
            <a:r>
              <a:rPr lang="fa-IR" dirty="0" smtClean="0">
                <a:cs typeface="B Zar" pitchFamily="2" charset="-78"/>
              </a:rPr>
              <a:t>امیدوار به گذشته، حفظ حال و </a:t>
            </a:r>
            <a:r>
              <a:rPr lang="fa-IR" dirty="0" smtClean="0">
                <a:cs typeface="B Zar" pitchFamily="2" charset="-78"/>
              </a:rPr>
              <a:t>هراس از </a:t>
            </a:r>
            <a:r>
              <a:rPr lang="fa-IR" dirty="0" smtClean="0">
                <a:cs typeface="B Zar" pitchFamily="2" charset="-78"/>
              </a:rPr>
              <a:t>آینده </a:t>
            </a:r>
          </a:p>
          <a:p>
            <a:endParaRPr lang="fa-IR" dirty="0">
              <a:cs typeface="B Zar" pitchFamily="2" charset="-78"/>
            </a:endParaRPr>
          </a:p>
        </p:txBody>
      </p:sp>
    </p:spTree>
    <p:extLst>
      <p:ext uri="{BB962C8B-B14F-4D97-AF65-F5344CB8AC3E}">
        <p14:creationId xmlns:p14="http://schemas.microsoft.com/office/powerpoint/2010/main" val="2494546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مقام سوم</a:t>
            </a:r>
            <a:endParaRPr lang="fa-IR" dirty="0"/>
          </a:p>
        </p:txBody>
      </p:sp>
      <p:sp>
        <p:nvSpPr>
          <p:cNvPr id="3" name="Content Placeholder 2"/>
          <p:cNvSpPr>
            <a:spLocks noGrp="1"/>
          </p:cNvSpPr>
          <p:nvPr>
            <p:ph idx="1"/>
          </p:nvPr>
        </p:nvSpPr>
        <p:spPr/>
        <p:txBody>
          <a:bodyPr>
            <a:normAutofit fontScale="85000" lnSpcReduction="20000"/>
          </a:bodyPr>
          <a:lstStyle/>
          <a:p>
            <a:r>
              <a:rPr lang="fa-IR" dirty="0" smtClean="0">
                <a:cs typeface="B Zar" pitchFamily="2" charset="-78"/>
              </a:rPr>
              <a:t>- رویکرد اساسی در باب تاریخ جایگزین آن است که در نگاه به گذشته این پرسش مطرح شود: چه می شد اگر؟ (</a:t>
            </a:r>
            <a:r>
              <a:rPr lang="en-US" dirty="0" smtClean="0">
                <a:cs typeface="B Zar" pitchFamily="2" charset="-78"/>
              </a:rPr>
              <a:t>what if?) </a:t>
            </a:r>
            <a:r>
              <a:rPr lang="fa-IR" dirty="0" smtClean="0">
                <a:cs typeface="B Zar" pitchFamily="2" charset="-78"/>
              </a:rPr>
              <a:t>اگر برخی وقایع بزرگ تاریخ به گونه ای دیگر رخ می داد، چه می شد؟ و در آن صورت مسیر تغییرات در جهان چگونه بود؟ پرسش همگانی "چه می شد اگر؟" که اغلب می توان آنها را در افسانه ها یافت : "چه می شد اگر نازی ها در جنگ جهانی پیروز می شدند؟" در واقع پاسخی است به مسیر غیر موجود تاریخ بشری در هر مقطع. تاریخ جایگزی می تواند تنها یک نوع سبک ادبی باشد، امابدلیل تعلقات خاطر به تاریخ، سیاست، فرهنگ و راهبرد ها، و سایر مطالب اسباب دفاع از این سبک می شود.  مردم زمان بسیاری را در باب مسایل تاریخی صرف می کنند و عقاید خود را در زمینه های اعتراض آمیز به گذشته ابراز می دارند. در واقع این به نوعی اجماع عمومی در </a:t>
            </a:r>
            <a:r>
              <a:rPr lang="fa-IR" b="1" dirty="0" smtClean="0">
                <a:cs typeface="B Zar" pitchFamily="2" charset="-78"/>
              </a:rPr>
              <a:t>آفرینندگی</a:t>
            </a:r>
            <a:r>
              <a:rPr lang="fa-IR" dirty="0" smtClean="0">
                <a:cs typeface="B Zar" pitchFamily="2" charset="-78"/>
              </a:rPr>
              <a:t> و </a:t>
            </a:r>
            <a:r>
              <a:rPr lang="fa-IR" b="1" dirty="0" smtClean="0">
                <a:cs typeface="B Zar" pitchFamily="2" charset="-78"/>
              </a:rPr>
              <a:t>آموزش</a:t>
            </a:r>
            <a:r>
              <a:rPr lang="fa-IR" dirty="0" smtClean="0">
                <a:cs typeface="B Zar" pitchFamily="2" charset="-78"/>
              </a:rPr>
              <a:t> است.</a:t>
            </a:r>
            <a:endParaRPr lang="fa-IR" dirty="0">
              <a:cs typeface="B Zar" pitchFamily="2" charset="-78"/>
            </a:endParaRPr>
          </a:p>
        </p:txBody>
      </p:sp>
    </p:spTree>
    <p:extLst>
      <p:ext uri="{BB962C8B-B14F-4D97-AF65-F5344CB8AC3E}">
        <p14:creationId xmlns:p14="http://schemas.microsoft.com/office/powerpoint/2010/main" val="165205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fontScale="90000"/>
          </a:bodyPr>
          <a:lstStyle/>
          <a:p>
            <a:r>
              <a:rPr lang="fa-IR" dirty="0" smtClean="0">
                <a:cs typeface="B Zar" pitchFamily="2" charset="-78"/>
              </a:rPr>
              <a:t>انواع زمان ها</a:t>
            </a:r>
            <a:br>
              <a:rPr lang="fa-IR" dirty="0" smtClean="0">
                <a:cs typeface="B Zar" pitchFamily="2" charset="-78"/>
              </a:rPr>
            </a:br>
            <a:r>
              <a:rPr lang="fa-IR" dirty="0" smtClean="0">
                <a:cs typeface="B Zar" pitchFamily="2" charset="-78"/>
              </a:rPr>
              <a:t>در تاریخ جایگزین</a:t>
            </a:r>
            <a:endParaRPr lang="fa-IR" dirty="0">
              <a:cs typeface="B Zar" pitchFamily="2" charset="-78"/>
            </a:endParaRPr>
          </a:p>
        </p:txBody>
      </p:sp>
      <p:sp>
        <p:nvSpPr>
          <p:cNvPr id="3" name="Content Placeholder 2"/>
          <p:cNvSpPr>
            <a:spLocks noGrp="1"/>
          </p:cNvSpPr>
          <p:nvPr>
            <p:ph idx="1"/>
          </p:nvPr>
        </p:nvSpPr>
        <p:spPr/>
        <p:txBody>
          <a:bodyPr>
            <a:normAutofit/>
          </a:bodyPr>
          <a:lstStyle/>
          <a:p>
            <a:r>
              <a:rPr lang="fa-IR" sz="2800" dirty="0" smtClean="0">
                <a:cs typeface="B Zar" pitchFamily="2" charset="-78"/>
              </a:rPr>
              <a:t>گذشته در گذشته</a:t>
            </a:r>
          </a:p>
          <a:p>
            <a:r>
              <a:rPr lang="fa-IR" sz="2800" dirty="0" smtClean="0">
                <a:cs typeface="B Zar" pitchFamily="2" charset="-78"/>
              </a:rPr>
              <a:t>گذشته در حال</a:t>
            </a:r>
          </a:p>
          <a:p>
            <a:r>
              <a:rPr lang="fa-IR" sz="2800" dirty="0" smtClean="0">
                <a:cs typeface="B Zar" pitchFamily="2" charset="-78"/>
              </a:rPr>
              <a:t>گذشته در آینده </a:t>
            </a:r>
          </a:p>
          <a:p>
            <a:r>
              <a:rPr lang="fa-IR" sz="2800" dirty="0" smtClean="0">
                <a:cs typeface="B Zar" pitchFamily="2" charset="-78"/>
              </a:rPr>
              <a:t>آینده در گذشته</a:t>
            </a:r>
          </a:p>
          <a:p>
            <a:r>
              <a:rPr lang="fa-IR" sz="2800" dirty="0" smtClean="0">
                <a:cs typeface="B Zar" pitchFamily="2" charset="-78"/>
              </a:rPr>
              <a:t>آینده در حال</a:t>
            </a:r>
          </a:p>
          <a:p>
            <a:r>
              <a:rPr lang="fa-IR" sz="2800" dirty="0" smtClean="0">
                <a:cs typeface="B Zar" pitchFamily="2" charset="-78"/>
              </a:rPr>
              <a:t>آینده در آینده</a:t>
            </a:r>
          </a:p>
          <a:p>
            <a:r>
              <a:rPr lang="fa-IR" sz="2800" dirty="0" smtClean="0">
                <a:cs typeface="B Zar" pitchFamily="2" charset="-78"/>
              </a:rPr>
              <a:t>حال در گذشته</a:t>
            </a:r>
          </a:p>
          <a:p>
            <a:r>
              <a:rPr lang="fa-IR" sz="2800" dirty="0" smtClean="0">
                <a:cs typeface="B Zar" pitchFamily="2" charset="-78"/>
              </a:rPr>
              <a:t>حال در آینده </a:t>
            </a:r>
          </a:p>
          <a:p>
            <a:endParaRPr lang="fa-IR" dirty="0"/>
          </a:p>
        </p:txBody>
      </p:sp>
    </p:spTree>
    <p:extLst>
      <p:ext uri="{BB962C8B-B14F-4D97-AF65-F5344CB8AC3E}">
        <p14:creationId xmlns:p14="http://schemas.microsoft.com/office/powerpoint/2010/main" val="3418032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تنوع اشکال</a:t>
            </a:r>
            <a:endParaRPr lang="fa-IR" dirty="0"/>
          </a:p>
        </p:txBody>
      </p:sp>
      <p:sp>
        <p:nvSpPr>
          <p:cNvPr id="3" name="Content Placeholder 2"/>
          <p:cNvSpPr>
            <a:spLocks noGrp="1"/>
          </p:cNvSpPr>
          <p:nvPr>
            <p:ph idx="1"/>
          </p:nvPr>
        </p:nvSpPr>
        <p:spPr/>
        <p:txBody>
          <a:bodyPr>
            <a:normAutofit fontScale="92500"/>
          </a:bodyPr>
          <a:lstStyle/>
          <a:p>
            <a:r>
              <a:rPr lang="fa-IR" dirty="0" smtClean="0"/>
              <a:t>-	تاریخ غیر معمول  یا غیر متعارف </a:t>
            </a:r>
            <a:r>
              <a:rPr lang="en-US" dirty="0" smtClean="0"/>
              <a:t>Unconventional history: </a:t>
            </a:r>
            <a:r>
              <a:rPr lang="fa-IR" dirty="0" smtClean="0"/>
              <a:t>شعر(عرصه ادبیات)، فیلم، نقالی، شبیه خوانی، </a:t>
            </a:r>
          </a:p>
          <a:p>
            <a:r>
              <a:rPr lang="fa-IR" dirty="0" smtClean="0"/>
              <a:t>-	تاریخ نهان </a:t>
            </a:r>
            <a:r>
              <a:rPr lang="en-US" dirty="0" smtClean="0"/>
              <a:t>Secret history</a:t>
            </a:r>
          </a:p>
          <a:p>
            <a:r>
              <a:rPr lang="en-US" dirty="0" smtClean="0"/>
              <a:t>-	</a:t>
            </a:r>
            <a:r>
              <a:rPr lang="fa-IR" dirty="0" smtClean="0"/>
              <a:t>تاریخ موازی </a:t>
            </a:r>
            <a:r>
              <a:rPr lang="en-US" dirty="0" smtClean="0"/>
              <a:t>Parallel history</a:t>
            </a:r>
          </a:p>
          <a:p>
            <a:r>
              <a:rPr lang="en-US" dirty="0" smtClean="0"/>
              <a:t>-	</a:t>
            </a:r>
            <a:r>
              <a:rPr lang="fa-IR" dirty="0" smtClean="0"/>
              <a:t>تاریخ آینده </a:t>
            </a:r>
            <a:r>
              <a:rPr lang="en-US" dirty="0" smtClean="0"/>
              <a:t>Future history</a:t>
            </a:r>
          </a:p>
          <a:p>
            <a:r>
              <a:rPr lang="en-US" dirty="0" smtClean="0"/>
              <a:t>-	</a:t>
            </a:r>
            <a:r>
              <a:rPr lang="fa-IR" dirty="0" smtClean="0"/>
              <a:t>تاریخ آینده: الف. پیش بینی یا بسط شاخصه های موجود</a:t>
            </a:r>
          </a:p>
          <a:p>
            <a:r>
              <a:rPr lang="fa-IR" dirty="0" smtClean="0"/>
              <a:t>                   ب . سناریو نویسی جهت بسط شاخصه های موجود: آیا مورخین سناریو می نویسند؟</a:t>
            </a:r>
          </a:p>
          <a:p>
            <a:endParaRPr lang="fa-IR" dirty="0"/>
          </a:p>
        </p:txBody>
      </p:sp>
    </p:spTree>
    <p:extLst>
      <p:ext uri="{BB962C8B-B14F-4D97-AF65-F5344CB8AC3E}">
        <p14:creationId xmlns:p14="http://schemas.microsoft.com/office/powerpoint/2010/main" val="3104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کارکردها</a:t>
            </a:r>
            <a:endParaRPr lang="fa-IR" dirty="0"/>
          </a:p>
        </p:txBody>
      </p:sp>
      <p:sp>
        <p:nvSpPr>
          <p:cNvPr id="3" name="Content Placeholder 2"/>
          <p:cNvSpPr>
            <a:spLocks noGrp="1"/>
          </p:cNvSpPr>
          <p:nvPr>
            <p:ph idx="1"/>
          </p:nvPr>
        </p:nvSpPr>
        <p:spPr/>
        <p:txBody>
          <a:bodyPr>
            <a:normAutofit fontScale="92500" lnSpcReduction="10000"/>
          </a:bodyPr>
          <a:lstStyle/>
          <a:p>
            <a:r>
              <a:rPr lang="fa-IR" dirty="0" smtClean="0"/>
              <a:t>-	کارکرد اولیه برای تاریخ جایگزین می تواند در پاسخ یابی به پرسش اصلی- چرا پیوسته پرسش چه می شد اگر مطرح است؟- نشان از تغییر نگرش ها به زمان حال باشد. پاسخ یابی برای چنین پرسشی نشان از بسته های پاسخی متعد و متفاوتی دارد.چیره گی نگرش نگران کننده از آینده یا آینده هراسی نمایشی از اعتبار زمان گذشته و حال دارد. </a:t>
            </a:r>
            <a:r>
              <a:rPr lang="en-US" dirty="0" smtClean="0"/>
              <a:t>Dystopia </a:t>
            </a:r>
            <a:r>
              <a:rPr lang="fa-IR" dirty="0" smtClean="0"/>
              <a:t>در حالیکه نگرش گذشته هراسی به نقد زمان گذشته وحال پرداخته و آینده امید وار کننده ای را نمایش می دهد. </a:t>
            </a:r>
            <a:r>
              <a:rPr lang="en-US" dirty="0" smtClean="0"/>
              <a:t>Utopia </a:t>
            </a:r>
            <a:r>
              <a:rPr lang="fa-IR" dirty="0" smtClean="0"/>
              <a:t>در همه حال در ردیابی تاریخ در عرصه تاریخ جایگزین در طول زمان می توان دغدغه ها بزرگ هر جامعه ای را در یافت. </a:t>
            </a:r>
            <a:endParaRPr lang="fa-IR" dirty="0"/>
          </a:p>
        </p:txBody>
      </p:sp>
    </p:spTree>
    <p:extLst>
      <p:ext uri="{BB962C8B-B14F-4D97-AF65-F5344CB8AC3E}">
        <p14:creationId xmlns:p14="http://schemas.microsoft.com/office/powerpoint/2010/main" val="4183788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ادامه</a:t>
            </a:r>
            <a:endParaRPr lang="fa-IR" dirty="0"/>
          </a:p>
        </p:txBody>
      </p:sp>
      <p:sp>
        <p:nvSpPr>
          <p:cNvPr id="3" name="Content Placeholder 2"/>
          <p:cNvSpPr>
            <a:spLocks noGrp="1"/>
          </p:cNvSpPr>
          <p:nvPr>
            <p:ph idx="1"/>
          </p:nvPr>
        </p:nvSpPr>
        <p:spPr/>
        <p:txBody>
          <a:bodyPr>
            <a:normAutofit fontScale="85000" lnSpcReduction="20000"/>
          </a:bodyPr>
          <a:lstStyle/>
          <a:p>
            <a:r>
              <a:rPr lang="en-US" dirty="0" smtClean="0"/>
              <a:t>Counterfactual - ،  </a:t>
            </a:r>
          </a:p>
          <a:p>
            <a:r>
              <a:rPr lang="en-US" dirty="0" smtClean="0"/>
              <a:t>-	</a:t>
            </a:r>
            <a:r>
              <a:rPr lang="fa-IR" dirty="0" smtClean="0"/>
              <a:t>ار تقای قوه تعقل، تخیل و ابتکار اجتماعی،</a:t>
            </a:r>
          </a:p>
          <a:p>
            <a:r>
              <a:rPr lang="fa-IR" dirty="0" smtClean="0"/>
              <a:t>-	شناخت واقعی تر تاریخ واقعی،</a:t>
            </a:r>
          </a:p>
          <a:p>
            <a:r>
              <a:rPr lang="fa-IR" dirty="0" smtClean="0"/>
              <a:t>-	پی بردن به ظرفیت ها و توانائی ها، </a:t>
            </a:r>
          </a:p>
          <a:p>
            <a:r>
              <a:rPr lang="fa-IR" dirty="0" smtClean="0"/>
              <a:t>-	عقده گشایی: می تواند مفهوم و اشکال نوینی از واقعیت های احتمای نشان دهد که در عمق بخشیدن به قابلیت های موجود و بالقوه به عنوان حوزه درک گذشته مفید باشد،</a:t>
            </a:r>
          </a:p>
          <a:p>
            <a:r>
              <a:rPr lang="fa-IR" dirty="0" smtClean="0"/>
              <a:t>-	همگانی کردن تاریخ،</a:t>
            </a:r>
          </a:p>
          <a:p>
            <a:r>
              <a:rPr lang="fa-IR" dirty="0" smtClean="0"/>
              <a:t>-	افزایش کارکردهای تاریخ در حوزه های عقلانیت،  اخلاق و شهروندی،</a:t>
            </a:r>
          </a:p>
          <a:p>
            <a:r>
              <a:rPr lang="fa-IR" dirty="0" smtClean="0"/>
              <a:t>-	فرصت طلایی است برای بصیرت تاریخی </a:t>
            </a:r>
            <a:r>
              <a:rPr lang="en-US" dirty="0" smtClean="0"/>
              <a:t>historical insight</a:t>
            </a:r>
          </a:p>
          <a:p>
            <a:endParaRPr lang="fa-IR" dirty="0"/>
          </a:p>
        </p:txBody>
      </p:sp>
    </p:spTree>
    <p:extLst>
      <p:ext uri="{BB962C8B-B14F-4D97-AF65-F5344CB8AC3E}">
        <p14:creationId xmlns:p14="http://schemas.microsoft.com/office/powerpoint/2010/main" val="3901335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4000" dirty="0" smtClean="0"/>
              <a:t>مثال ها</a:t>
            </a:r>
            <a:br>
              <a:rPr lang="fa-IR" sz="4000" dirty="0" smtClean="0"/>
            </a:br>
            <a:endParaRPr lang="fa-IR" sz="4000" dirty="0"/>
          </a:p>
        </p:txBody>
      </p:sp>
      <p:sp>
        <p:nvSpPr>
          <p:cNvPr id="3" name="Content Placeholder 2"/>
          <p:cNvSpPr>
            <a:spLocks noGrp="1"/>
          </p:cNvSpPr>
          <p:nvPr>
            <p:ph idx="1"/>
          </p:nvPr>
        </p:nvSpPr>
        <p:spPr/>
        <p:txBody>
          <a:bodyPr>
            <a:normAutofit fontScale="62500" lnSpcReduction="20000"/>
          </a:bodyPr>
          <a:lstStyle/>
          <a:p>
            <a:r>
              <a:rPr lang="fa-IR" dirty="0" smtClean="0"/>
              <a:t>با دو نگرش </a:t>
            </a:r>
            <a:r>
              <a:rPr lang="en-US" dirty="0" smtClean="0"/>
              <a:t>utopia and dystopia </a:t>
            </a:r>
          </a:p>
          <a:p>
            <a:r>
              <a:rPr lang="en-US" dirty="0" smtClean="0"/>
              <a:t>Alternate history       					Secret history</a:t>
            </a:r>
          </a:p>
          <a:p>
            <a:r>
              <a:rPr lang="en-US" dirty="0" smtClean="0"/>
              <a:t>-</a:t>
            </a:r>
            <a:r>
              <a:rPr lang="fa-IR" dirty="0" smtClean="0"/>
              <a:t>اگر عباس میرزا در نبرد با روسها پیروز می شد؟ چرا عباس میرزا در نبرد با روس ها شکست خورد؟</a:t>
            </a:r>
          </a:p>
          <a:p>
            <a:r>
              <a:rPr lang="fa-IR" dirty="0" smtClean="0"/>
              <a:t>-	اگر هرات بدست محمد شاه فتح می شد؟</a:t>
            </a:r>
          </a:p>
          <a:p>
            <a:r>
              <a:rPr lang="fa-IR" dirty="0" smtClean="0"/>
              <a:t>-	اگر امیر کبیر ترور نمی شد؟</a:t>
            </a:r>
          </a:p>
          <a:p>
            <a:r>
              <a:rPr lang="fa-IR" dirty="0" smtClean="0"/>
              <a:t>-	اگر محمد علی شاه قاجار در کودتا پیروز می شد؟</a:t>
            </a:r>
          </a:p>
          <a:p>
            <a:r>
              <a:rPr lang="fa-IR" dirty="0" smtClean="0"/>
              <a:t>-	اگر رضا خان در کودتا پیروز نمی شد؟</a:t>
            </a:r>
          </a:p>
          <a:p>
            <a:r>
              <a:rPr lang="fa-IR" dirty="0" smtClean="0"/>
              <a:t>-	اگر نیرو های متفقین در شهریور 20 شکست می خوردند؟</a:t>
            </a:r>
          </a:p>
          <a:p>
            <a:r>
              <a:rPr lang="fa-IR" dirty="0" smtClean="0"/>
              <a:t>-	اگر کودتای 28 مرداد شکست می خورد؟</a:t>
            </a:r>
          </a:p>
          <a:p>
            <a:r>
              <a:rPr lang="fa-IR" dirty="0" smtClean="0"/>
              <a:t>-	اگر انقلاب اسلامی پیروز نمی شد؟</a:t>
            </a:r>
          </a:p>
          <a:p>
            <a:r>
              <a:rPr lang="fa-IR" dirty="0" smtClean="0"/>
              <a:t>-	اگر ایران در جنگ با عراق شکست می خورد؟ اگر صدام پیروز می شد؟</a:t>
            </a:r>
          </a:p>
          <a:p>
            <a:r>
              <a:rPr lang="fa-IR" dirty="0" smtClean="0"/>
              <a:t>-	اگر دفتر حزب جمهوری منفجر نمی شد؟</a:t>
            </a:r>
          </a:p>
          <a:p>
            <a:r>
              <a:rPr lang="fa-IR" dirty="0" smtClean="0"/>
              <a:t>-	اگر های انتخاباتی؟</a:t>
            </a:r>
          </a:p>
          <a:p>
            <a:endParaRPr lang="fa-IR" dirty="0"/>
          </a:p>
        </p:txBody>
      </p:sp>
    </p:spTree>
    <p:extLst>
      <p:ext uri="{BB962C8B-B14F-4D97-AF65-F5344CB8AC3E}">
        <p14:creationId xmlns:p14="http://schemas.microsoft.com/office/powerpoint/2010/main" val="1566943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mtClean="0"/>
              <a:t>نتیجه</a:t>
            </a:r>
            <a:endParaRPr lang="fa-IR" dirty="0"/>
          </a:p>
        </p:txBody>
      </p:sp>
      <p:sp>
        <p:nvSpPr>
          <p:cNvPr id="3" name="Content Placeholder 2"/>
          <p:cNvSpPr>
            <a:spLocks noGrp="1"/>
          </p:cNvSpPr>
          <p:nvPr>
            <p:ph idx="1"/>
          </p:nvPr>
        </p:nvSpPr>
        <p:spPr/>
        <p:txBody>
          <a:bodyPr>
            <a:normAutofit fontScale="92500" lnSpcReduction="10000"/>
          </a:bodyPr>
          <a:lstStyle/>
          <a:p>
            <a:r>
              <a:rPr lang="fa-IR" smtClean="0"/>
              <a:t>-	همه این شیوه ها برای آن است که تنها یک راه برای تبین گذشته وجود ندارد.</a:t>
            </a:r>
          </a:p>
          <a:p>
            <a:r>
              <a:rPr lang="fa-IR" smtClean="0"/>
              <a:t>-	همه این ها باز نشان می دهد که تاریخ نگاری رسمی دارای ضعف هایی است که باید از را ه های دیگر آن را جبران کرد.</a:t>
            </a:r>
          </a:p>
          <a:p>
            <a:r>
              <a:rPr lang="fa-IR" smtClean="0"/>
              <a:t>-	طرح همه مسایل باز به این معنی نیست که تاریخ نگاری معمول یا رسمی باید منسوخ شود و یا آن را باید تضعیف کرد، بلکه سخن بر سر آن است که آیا دانش تاریخ می تواند مانند سایر علوم دچار تحولی فراگیر شده و چشم انداز های نوینی را تعریف و عرضه نماید؟</a:t>
            </a:r>
          </a:p>
          <a:p>
            <a:endParaRPr lang="fa-IR" dirty="0"/>
          </a:p>
        </p:txBody>
      </p:sp>
    </p:spTree>
    <p:extLst>
      <p:ext uri="{BB962C8B-B14F-4D97-AF65-F5344CB8AC3E}">
        <p14:creationId xmlns:p14="http://schemas.microsoft.com/office/powerpoint/2010/main" val="1707976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705</Words>
  <Application>Microsoft Office PowerPoint</Application>
  <PresentationFormat>On-screen Show (4:3)</PresentationFormat>
  <Paragraphs>90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به نام خدا تاریخ نگاری جایگزین Alternate History دکتر مرتضی نورائی استاد گروه تاریخ دانشگاه اصفهان 27 آبان ماه 1392 پژوهشکده تاریخ اسلام </vt:lpstr>
      <vt:lpstr>روش شناسی مقدمه </vt:lpstr>
      <vt:lpstr>نتیجه اول</vt:lpstr>
      <vt:lpstr>سه اصل</vt:lpstr>
      <vt:lpstr>از اصل سه، سه نکته</vt:lpstr>
      <vt:lpstr>انتظارات</vt:lpstr>
      <vt:lpstr>رویکرد ها سه مقام</vt:lpstr>
      <vt:lpstr>مقام دوم: گزاره ها</vt:lpstr>
      <vt:lpstr>ادامه</vt:lpstr>
      <vt:lpstr>مقام سوم</vt:lpstr>
      <vt:lpstr>انواع زمان ها در تاریخ جایگزین</vt:lpstr>
      <vt:lpstr>تنوع اشکال</vt:lpstr>
      <vt:lpstr>کارکردها</vt:lpstr>
      <vt:lpstr>ادامه</vt:lpstr>
      <vt:lpstr>مثال ها </vt:lpstr>
      <vt:lpstr>نتیجه</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10</cp:revision>
  <cp:lastPrinted>2013-11-18T03:32:10Z</cp:lastPrinted>
  <dcterms:created xsi:type="dcterms:W3CDTF">2013-11-17T17:48:37Z</dcterms:created>
  <dcterms:modified xsi:type="dcterms:W3CDTF">2013-11-18T03:32:47Z</dcterms:modified>
</cp:coreProperties>
</file>